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93" r:id="rId6"/>
    <p:sldId id="269" r:id="rId7"/>
    <p:sldId id="271" r:id="rId8"/>
    <p:sldId id="300" r:id="rId9"/>
    <p:sldId id="278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98DD31-8C09-44AF-8956-6053D5AF7C1E}" v="8" dt="2021-09-20T13:16:19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5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no Rodrigues" userId="f802ad40-d428-4813-b000-6311ff67b350" providerId="ADAL" clId="{D898DD31-8C09-44AF-8956-6053D5AF7C1E}"/>
    <pc:docChg chg="undo custSel addSld delSld modSld">
      <pc:chgData name="Nuno Rodrigues" userId="f802ad40-d428-4813-b000-6311ff67b350" providerId="ADAL" clId="{D898DD31-8C09-44AF-8956-6053D5AF7C1E}" dt="2021-09-20T13:16:42.400" v="367" actId="6549"/>
      <pc:docMkLst>
        <pc:docMk/>
      </pc:docMkLst>
      <pc:sldChg chg="add">
        <pc:chgData name="Nuno Rodrigues" userId="f802ad40-d428-4813-b000-6311ff67b350" providerId="ADAL" clId="{D898DD31-8C09-44AF-8956-6053D5AF7C1E}" dt="2021-09-20T08:59:30.135" v="39"/>
        <pc:sldMkLst>
          <pc:docMk/>
          <pc:sldMk cId="1624398158" sldId="261"/>
        </pc:sldMkLst>
      </pc:sldChg>
      <pc:sldChg chg="modSp mod">
        <pc:chgData name="Nuno Rodrigues" userId="f802ad40-d428-4813-b000-6311ff67b350" providerId="ADAL" clId="{D898DD31-8C09-44AF-8956-6053D5AF7C1E}" dt="2021-09-20T13:15:12.841" v="356" actId="20577"/>
        <pc:sldMkLst>
          <pc:docMk/>
          <pc:sldMk cId="3367075777" sldId="269"/>
        </pc:sldMkLst>
        <pc:spChg chg="mod">
          <ac:chgData name="Nuno Rodrigues" userId="f802ad40-d428-4813-b000-6311ff67b350" providerId="ADAL" clId="{D898DD31-8C09-44AF-8956-6053D5AF7C1E}" dt="2021-09-20T13:15:12.841" v="356" actId="20577"/>
          <ac:spMkLst>
            <pc:docMk/>
            <pc:sldMk cId="3367075777" sldId="269"/>
            <ac:spMk id="3" creationId="{2106731F-0DDF-4BCB-9738-0CDB04F5243A}"/>
          </ac:spMkLst>
        </pc:spChg>
      </pc:sldChg>
      <pc:sldChg chg="del">
        <pc:chgData name="Nuno Rodrigues" userId="f802ad40-d428-4813-b000-6311ff67b350" providerId="ADAL" clId="{D898DD31-8C09-44AF-8956-6053D5AF7C1E}" dt="2021-09-20T12:59:55.721" v="49" actId="47"/>
        <pc:sldMkLst>
          <pc:docMk/>
          <pc:sldMk cId="4075742597" sldId="270"/>
        </pc:sldMkLst>
      </pc:sldChg>
      <pc:sldChg chg="modSp mod">
        <pc:chgData name="Nuno Rodrigues" userId="f802ad40-d428-4813-b000-6311ff67b350" providerId="ADAL" clId="{D898DD31-8C09-44AF-8956-6053D5AF7C1E}" dt="2021-09-20T13:16:42.400" v="367" actId="6549"/>
        <pc:sldMkLst>
          <pc:docMk/>
          <pc:sldMk cId="956373639" sldId="271"/>
        </pc:sldMkLst>
        <pc:spChg chg="mod">
          <ac:chgData name="Nuno Rodrigues" userId="f802ad40-d428-4813-b000-6311ff67b350" providerId="ADAL" clId="{D898DD31-8C09-44AF-8956-6053D5AF7C1E}" dt="2021-09-20T13:16:42.400" v="367" actId="6549"/>
          <ac:spMkLst>
            <pc:docMk/>
            <pc:sldMk cId="956373639" sldId="271"/>
            <ac:spMk id="3" creationId="{2106731F-0DDF-4BCB-9738-0CDB04F5243A}"/>
          </ac:spMkLst>
        </pc:spChg>
      </pc:sldChg>
      <pc:sldChg chg="modSp mod">
        <pc:chgData name="Nuno Rodrigues" userId="f802ad40-d428-4813-b000-6311ff67b350" providerId="ADAL" clId="{D898DD31-8C09-44AF-8956-6053D5AF7C1E}" dt="2021-09-20T13:14:30.184" v="338" actId="20577"/>
        <pc:sldMkLst>
          <pc:docMk/>
          <pc:sldMk cId="190886408" sldId="278"/>
        </pc:sldMkLst>
        <pc:spChg chg="mod">
          <ac:chgData name="Nuno Rodrigues" userId="f802ad40-d428-4813-b000-6311ff67b350" providerId="ADAL" clId="{D898DD31-8C09-44AF-8956-6053D5AF7C1E}" dt="2021-09-20T13:14:30.184" v="338" actId="20577"/>
          <ac:spMkLst>
            <pc:docMk/>
            <pc:sldMk cId="190886408" sldId="278"/>
            <ac:spMk id="3" creationId="{2106731F-0DDF-4BCB-9738-0CDB04F5243A}"/>
          </ac:spMkLst>
        </pc:spChg>
      </pc:sldChg>
      <pc:sldChg chg="del">
        <pc:chgData name="Nuno Rodrigues" userId="f802ad40-d428-4813-b000-6311ff67b350" providerId="ADAL" clId="{D898DD31-8C09-44AF-8956-6053D5AF7C1E}" dt="2021-09-20T13:00:02.457" v="51" actId="47"/>
        <pc:sldMkLst>
          <pc:docMk/>
          <pc:sldMk cId="2164667048" sldId="279"/>
        </pc:sldMkLst>
      </pc:sldChg>
      <pc:sldChg chg="modSp add del mod modShow">
        <pc:chgData name="Nuno Rodrigues" userId="f802ad40-d428-4813-b000-6311ff67b350" providerId="ADAL" clId="{D898DD31-8C09-44AF-8956-6053D5AF7C1E}" dt="2021-09-20T13:03:09.441" v="53"/>
        <pc:sldMkLst>
          <pc:docMk/>
          <pc:sldMk cId="2152524952" sldId="293"/>
        </pc:sldMkLst>
        <pc:spChg chg="mod">
          <ac:chgData name="Nuno Rodrigues" userId="f802ad40-d428-4813-b000-6311ff67b350" providerId="ADAL" clId="{D898DD31-8C09-44AF-8956-6053D5AF7C1E}" dt="2021-09-20T11:36:32.314" v="45" actId="20577"/>
          <ac:spMkLst>
            <pc:docMk/>
            <pc:sldMk cId="2152524952" sldId="293"/>
            <ac:spMk id="3" creationId="{2106731F-0DDF-4BCB-9738-0CDB04F5243A}"/>
          </ac:spMkLst>
        </pc:spChg>
      </pc:sldChg>
      <pc:sldChg chg="del">
        <pc:chgData name="Nuno Rodrigues" userId="f802ad40-d428-4813-b000-6311ff67b350" providerId="ADAL" clId="{D898DD31-8C09-44AF-8956-6053D5AF7C1E}" dt="2021-09-20T12:59:58.642" v="50" actId="47"/>
        <pc:sldMkLst>
          <pc:docMk/>
          <pc:sldMk cId="4165923287" sldId="294"/>
        </pc:sldMkLst>
      </pc:sldChg>
      <pc:sldChg chg="del">
        <pc:chgData name="Nuno Rodrigues" userId="f802ad40-d428-4813-b000-6311ff67b350" providerId="ADAL" clId="{D898DD31-8C09-44AF-8956-6053D5AF7C1E}" dt="2021-09-20T13:00:05.464" v="52" actId="47"/>
        <pc:sldMkLst>
          <pc:docMk/>
          <pc:sldMk cId="470047663" sldId="299"/>
        </pc:sldMkLst>
      </pc:sldChg>
      <pc:sldChg chg="add">
        <pc:chgData name="Nuno Rodrigues" userId="f802ad40-d428-4813-b000-6311ff67b350" providerId="ADAL" clId="{D898DD31-8C09-44AF-8956-6053D5AF7C1E}" dt="2021-09-20T12:56:53.360" v="47"/>
        <pc:sldMkLst>
          <pc:docMk/>
          <pc:sldMk cId="2725995618" sldId="30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18B82-C00B-4C8C-8F0B-259311586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027BF-CB33-40F2-A69C-C628EF42F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FAC31-B822-4CF7-970F-78953EF49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6956-1DA5-44F3-AF36-9C83ECA072A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829DA-506D-45AA-85EF-E37898503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B16D7-3EB1-4925-93FE-297BF92F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C19A-FCFE-4322-903F-6273D85A8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E89CD-019C-4696-B57D-A211B25B0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D374-2DD8-4456-B2BC-ABEDFF3E9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7336B-5E12-4E75-B1BA-04984C3A4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6956-1DA5-44F3-AF36-9C83ECA072A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4EF7A-7FD4-49B8-BC55-6B60B43CB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3A8DE-D8CB-4052-AE86-A5E9AD8AB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C19A-FCFE-4322-903F-6273D85A8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0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AD7ADD-E3C4-48FD-9C8F-70E4C3A2C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2347BE-3C27-4548-A0AB-2619DE629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B9D21-BFA2-4C6A-BC75-6CF40E9CE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6956-1DA5-44F3-AF36-9C83ECA072A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9F149-F9FF-458C-9432-F067A2E7C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B88F2-2428-4112-95D6-DFF12AECC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C19A-FCFE-4322-903F-6273D85A8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0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C6D55-3E66-445D-A6D0-6FD792DBB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381BF-A3EA-45AE-9065-8D551D3A7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CDE03-672B-458B-94A6-0F0A1C008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6956-1DA5-44F3-AF36-9C83ECA072A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AF4F4-CC51-41D6-96E5-002A63518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9787C-3756-4428-9154-A3DEF80C9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C19A-FCFE-4322-903F-6273D85A8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39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1166D-A192-4C36-97BC-93515B626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64B20-E733-4DC1-B85B-03A3FE0F6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2ED3A-E673-4F3D-9C7D-CDA317E1F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6956-1DA5-44F3-AF36-9C83ECA072A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A0278-0806-4567-9385-2262E39BC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E9B13-728B-4D1D-9A0E-9342CD3A9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C19A-FCFE-4322-903F-6273D85A8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09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0183-9FFE-4A1D-BC63-80B59CA93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55EF2-CAB3-45E6-8655-B95DDF09C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EB7F97-173D-4DB9-A616-FD49EB94B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FADCD-7165-42C9-B79D-6E8A57FF7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6956-1DA5-44F3-AF36-9C83ECA072A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1783FD-0840-4D17-9882-F693931EF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88882-F1C7-4F0B-B6AC-B025368D5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C19A-FCFE-4322-903F-6273D85A8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0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C0913-372A-4854-B6FE-7C3DE7332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A9282-CB5A-435B-8802-E078F3C81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7DC79F-FDCD-47DF-BAA9-5C8E726D1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E35301-4C28-41E4-A82E-5AD06F56A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B5CBC0-9BE4-44E8-A7FD-69E0840DDE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44A62E-8BBF-4403-A5E4-ADB236D6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6956-1DA5-44F3-AF36-9C83ECA072A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40794A-DAFA-4F3B-9CBC-B13463BD0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7A97AB-B4FF-467B-A507-0693663A9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C19A-FCFE-4322-903F-6273D85A8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36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F8C03-D2C8-41E8-BC02-AD29C610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A41FE0-6F58-49C6-BEBC-64F0E0161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6956-1DA5-44F3-AF36-9C83ECA072A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E1A93-A414-4288-A184-78B0AB0FB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846FB8-6CE4-404F-AA37-8521EE2B1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C19A-FCFE-4322-903F-6273D85A8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7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D504CA-CA8C-4D1A-8DE3-E0CCE3A5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6956-1DA5-44F3-AF36-9C83ECA072A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369CFB-E339-4158-9475-9ED021849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C45D8F-49A5-4ADF-85F9-1B1411BB5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C19A-FCFE-4322-903F-6273D85A8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3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5FAA6-0D79-4AAA-A0C8-4F999989B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42488-B98A-46B9-AF8C-029C9DE4A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5F028-C399-4EF9-ABE4-8E2BDFB9A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6DD2E-84B1-4481-8DB1-47C3E8217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6956-1DA5-44F3-AF36-9C83ECA072A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E03B5-8C50-4580-AD17-3AF12FA15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10BFC-516D-4212-95EB-6041FB823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C19A-FCFE-4322-903F-6273D85A8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87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A8997-7C78-4D58-9943-1B14D0CC1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404ECB-51F7-4530-AAC9-5EFC0DCE3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565C09-F2E9-4759-AB4A-05C6CD5F6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5AA54-BB39-499D-B85B-8768EAF2D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6956-1DA5-44F3-AF36-9C83ECA072A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F42591-C655-4190-89C0-BF603F3E8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DAFBD-D342-41B7-900B-C8C9EF72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C19A-FCFE-4322-903F-6273D85A8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0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495D6D-60B1-4171-B9C5-B853F9BCC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4A603-B716-42E5-B6B3-4BB5C5B76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C9904-C22F-499A-B67C-68E004641D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36956-1DA5-44F3-AF36-9C83ECA072A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7119C-2625-49EB-A377-81396DA5C1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7F70E-128C-4A1D-B7CA-754C411B1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C19A-FCFE-4322-903F-6273D85A8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7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grass, water, road&#10;&#10;Description automatically generated">
            <a:extLst>
              <a:ext uri="{FF2B5EF4-FFF2-40B4-BE49-F238E27FC236}">
                <a16:creationId xmlns:a16="http://schemas.microsoft.com/office/drawing/2014/main" id="{02374705-A507-4D51-90B9-1313A1807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820" y="-1"/>
            <a:ext cx="12482820" cy="70215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C87C84-6A64-47D7-9A7C-2DAAED24B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8590" y="3188881"/>
            <a:ext cx="9144000" cy="1015068"/>
          </a:xfrm>
        </p:spPr>
        <p:txBody>
          <a:bodyPr>
            <a:noAutofit/>
          </a:bodyPr>
          <a:lstStyle/>
          <a:p>
            <a:r>
              <a:rPr lang="de-DE" sz="7200" dirty="0">
                <a:solidFill>
                  <a:schemeClr val="bg1"/>
                </a:solidFill>
                <a:latin typeface="Trebuchet MS" panose="020B0603020202020204" pitchFamily="34" charset="0"/>
              </a:rPr>
              <a:t>National Stakeholders‘ Engagement</a:t>
            </a:r>
            <a:endParaRPr lang="en-US" sz="7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89F760-D088-4FC5-B7C8-2AB0DA033348}"/>
              </a:ext>
            </a:extLst>
          </p:cNvPr>
          <p:cNvSpPr/>
          <p:nvPr/>
        </p:nvSpPr>
        <p:spPr>
          <a:xfrm>
            <a:off x="10467975" y="0"/>
            <a:ext cx="1724025" cy="1724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68BEC73-50AF-4C79-BCBA-12A7C707A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144" y="-1"/>
            <a:ext cx="1786856" cy="178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98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grass, water, road&#10;&#10;Description automatically generated">
            <a:extLst>
              <a:ext uri="{FF2B5EF4-FFF2-40B4-BE49-F238E27FC236}">
                <a16:creationId xmlns:a16="http://schemas.microsoft.com/office/drawing/2014/main" id="{02374705-A507-4D51-90B9-1313A1807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820" y="-1"/>
            <a:ext cx="12482820" cy="70215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C87C84-6A64-47D7-9A7C-2DAAED24B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572" y="0"/>
            <a:ext cx="9144000" cy="101506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BELGIUM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06731F-0DDF-4BCB-9738-0CDB04F52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924" y="1866941"/>
            <a:ext cx="10926965" cy="2497889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3200" b="0" i="0" dirty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MAPtm country coach</a:t>
            </a:r>
          </a:p>
          <a:p>
            <a:pPr marL="914400" lvl="1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Mobility management service provider</a:t>
            </a:r>
          </a:p>
          <a:p>
            <a:pPr marL="914400" lvl="1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</a:rPr>
              <a:t>Mobility Innovation and digitalization initiatives </a:t>
            </a:r>
          </a:p>
          <a:p>
            <a:pPr marL="914400" lvl="1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Strategy development to operational implementation</a:t>
            </a:r>
          </a:p>
          <a:p>
            <a:pPr marL="914400" lvl="1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</a:rPr>
              <a:t>Supporting public and private mobility </a:t>
            </a:r>
            <a:r>
              <a:rPr lang="en-US" sz="2800" dirty="0" err="1">
                <a:solidFill>
                  <a:schemeClr val="bg1"/>
                </a:solidFill>
                <a:latin typeface="Trebuchet MS" panose="020B0603020202020204" pitchFamily="34" charset="0"/>
              </a:rPr>
              <a:t>organizatons</a:t>
            </a:r>
            <a:endParaRPr lang="en-US" sz="2800" b="0" i="0" dirty="0">
              <a:solidFill>
                <a:schemeClr val="bg1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89F760-D088-4FC5-B7C8-2AB0DA033348}"/>
              </a:ext>
            </a:extLst>
          </p:cNvPr>
          <p:cNvSpPr/>
          <p:nvPr/>
        </p:nvSpPr>
        <p:spPr>
          <a:xfrm>
            <a:off x="10467975" y="0"/>
            <a:ext cx="1724025" cy="1724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68BEC73-50AF-4C79-BCBA-12A7C707A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144" y="-1"/>
            <a:ext cx="1786856" cy="17868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903A72-000C-47EA-BA6D-54429C67D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7506" y="5425031"/>
            <a:ext cx="2585395" cy="120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2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grass, water, road&#10;&#10;Description automatically generated">
            <a:extLst>
              <a:ext uri="{FF2B5EF4-FFF2-40B4-BE49-F238E27FC236}">
                <a16:creationId xmlns:a16="http://schemas.microsoft.com/office/drawing/2014/main" id="{02374705-A507-4D51-90B9-1313A1807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820" y="-1"/>
            <a:ext cx="12482820" cy="70215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C87C84-6A64-47D7-9A7C-2DAAED24B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572" y="0"/>
            <a:ext cx="9144000" cy="1015068"/>
          </a:xfrm>
        </p:spPr>
        <p:txBody>
          <a:bodyPr>
            <a:normAutofit fontScale="90000"/>
          </a:bodyPr>
          <a:lstStyle/>
          <a:p>
            <a:r>
              <a:rPr lang="de-DE" sz="7200" dirty="0">
                <a:solidFill>
                  <a:schemeClr val="bg1"/>
                </a:solidFill>
                <a:latin typeface="Trebuchet MS" panose="020B0603020202020204" pitchFamily="34" charset="0"/>
              </a:rPr>
              <a:t>BELGIUM</a:t>
            </a: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06731F-0DDF-4BCB-9738-0CDB04F52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789" y="1314994"/>
            <a:ext cx="10821762" cy="4876801"/>
          </a:xfrm>
        </p:spPr>
        <p:txBody>
          <a:bodyPr>
            <a:noAutofit/>
          </a:bodyPr>
          <a:lstStyle/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National framework for UVAR complemented with a regional frameworks and cities policies and regulations;</a:t>
            </a:r>
          </a:p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NAP Multimodal Travel Information Services operational; NAP RTTI planned</a:t>
            </a:r>
          </a:p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000" b="0" i="0" dirty="0">
              <a:solidFill>
                <a:schemeClr val="bg1"/>
              </a:solidFill>
              <a:effectLst/>
              <a:latin typeface="Trebuchet MS" panose="020B0603020202020204" pitchFamily="34" charset="0"/>
            </a:endParaRPr>
          </a:p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3 Low Emission Zones (combined with LTZ or PED) in Brussels, Antwerp and Gent; Plans for new LEZ and LTZ in Flanders and Wallonia (2023)</a:t>
            </a:r>
          </a:p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Brussels is implementing Congestion Charge (Smart move) planned start in 2022</a:t>
            </a:r>
          </a:p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000" b="0" i="0" dirty="0">
              <a:solidFill>
                <a:schemeClr val="bg1"/>
              </a:solidFill>
              <a:effectLst/>
              <a:latin typeface="Trebuchet MS" panose="020B0603020202020204" pitchFamily="34" charset="0"/>
            </a:endParaRPr>
          </a:p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UVAR digitalization activities are city driven and available via city Open Data Portals</a:t>
            </a:r>
          </a:p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Flanders Mobilidata program supporting mobility digitalization </a:t>
            </a:r>
            <a:endParaRPr lang="en-US" sz="3200" b="0" i="0" dirty="0">
              <a:solidFill>
                <a:schemeClr val="bg1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89F760-D088-4FC5-B7C8-2AB0DA033348}"/>
              </a:ext>
            </a:extLst>
          </p:cNvPr>
          <p:cNvSpPr/>
          <p:nvPr/>
        </p:nvSpPr>
        <p:spPr>
          <a:xfrm>
            <a:off x="10467975" y="0"/>
            <a:ext cx="1724025" cy="1724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68BEC73-50AF-4C79-BCBA-12A7C707A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144" y="-1"/>
            <a:ext cx="1786856" cy="178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7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grass, water, road&#10;&#10;Description automatically generated">
            <a:extLst>
              <a:ext uri="{FF2B5EF4-FFF2-40B4-BE49-F238E27FC236}">
                <a16:creationId xmlns:a16="http://schemas.microsoft.com/office/drawing/2014/main" id="{02374705-A507-4D51-90B9-1313A1807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820" y="-1"/>
            <a:ext cx="12482820" cy="70215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C87C84-6A64-47D7-9A7C-2DAAED24B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572" y="0"/>
            <a:ext cx="9144000" cy="1015068"/>
          </a:xfrm>
        </p:spPr>
        <p:txBody>
          <a:bodyPr>
            <a:normAutofit fontScale="90000"/>
          </a:bodyPr>
          <a:lstStyle/>
          <a:p>
            <a:r>
              <a:rPr lang="de-DE" sz="7200" dirty="0">
                <a:solidFill>
                  <a:schemeClr val="bg1"/>
                </a:solidFill>
                <a:latin typeface="Trebuchet MS" panose="020B0603020202020204" pitchFamily="34" charset="0"/>
              </a:rPr>
              <a:t>BELGIUM</a:t>
            </a: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06731F-0DDF-4BCB-9738-0CDB04F52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21920" y="2185851"/>
            <a:ext cx="12669034" cy="3213493"/>
          </a:xfrm>
        </p:spPr>
        <p:txBody>
          <a:bodyPr>
            <a:noAutofit/>
          </a:bodyPr>
          <a:lstStyle/>
          <a:p>
            <a:pPr marL="457200" indent="-457200" algn="l"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Explore options and feasibility for implementing UVAR DATEXII model with “frontrunners” 	&gt; Q3-2021</a:t>
            </a:r>
          </a:p>
          <a:p>
            <a:pPr marL="914400" lvl="1" indent="-457200" algn="l">
              <a:spcAft>
                <a:spcPts val="1200"/>
              </a:spcAft>
              <a:buFont typeface="+mj-lt"/>
              <a:buAutoNum type="alphaLcParenR"/>
            </a:pP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Provide UVAR DATEX II model and support with UVAR examples applications			</a:t>
            </a:r>
            <a:r>
              <a:rPr lang="en-US" sz="1800" dirty="0">
                <a:solidFill>
                  <a:schemeClr val="bg1"/>
                </a:solidFill>
                <a:latin typeface="Trebuchet MS" panose="020B0603020202020204" pitchFamily="34" charset="0"/>
              </a:rPr>
              <a:t>&gt; Q3 - 2021</a:t>
            </a:r>
          </a:p>
          <a:p>
            <a:pPr marL="914400" lvl="1" indent="-457200" algn="l">
              <a:spcAft>
                <a:spcPts val="1200"/>
              </a:spcAft>
              <a:buFont typeface="+mj-lt"/>
              <a:buAutoNum type="alphaLcParenR"/>
            </a:pP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Integration in own tools</a:t>
            </a:r>
          </a:p>
          <a:p>
            <a:pPr marL="914400" lvl="1" indent="-457200" algn="l">
              <a:spcAft>
                <a:spcPts val="1200"/>
              </a:spcAft>
              <a:buFont typeface="+mj-lt"/>
              <a:buAutoNum type="alphaLcParenR"/>
            </a:pP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Use of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UVARbox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tool 	</a:t>
            </a:r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							</a:t>
            </a:r>
            <a:r>
              <a:rPr lang="en-US" sz="1800" dirty="0">
                <a:solidFill>
                  <a:schemeClr val="bg1"/>
                </a:solidFill>
                <a:latin typeface="Trebuchet MS" panose="020B0603020202020204" pitchFamily="34" charset="0"/>
              </a:rPr>
              <a:t>&gt; Q1-2022</a:t>
            </a:r>
          </a:p>
          <a:p>
            <a:pPr marL="457200" indent="-457200" algn="l"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Frontrunner cities publish the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UVARbox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data through city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opendata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portal / NAP 	&gt; Q1-2022</a:t>
            </a:r>
          </a:p>
          <a:p>
            <a:pPr marL="457200" indent="-457200" algn="l"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Provide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UVARbox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tool and training to cities through workshops			&gt; Q2-2022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89F760-D088-4FC5-B7C8-2AB0DA033348}"/>
              </a:ext>
            </a:extLst>
          </p:cNvPr>
          <p:cNvSpPr/>
          <p:nvPr/>
        </p:nvSpPr>
        <p:spPr>
          <a:xfrm>
            <a:off x="10467975" y="0"/>
            <a:ext cx="1724025" cy="1724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68BEC73-50AF-4C79-BCBA-12A7C707A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144" y="-1"/>
            <a:ext cx="1786856" cy="178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73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grass, water, road&#10;&#10;Description automatically generated">
            <a:extLst>
              <a:ext uri="{FF2B5EF4-FFF2-40B4-BE49-F238E27FC236}">
                <a16:creationId xmlns:a16="http://schemas.microsoft.com/office/drawing/2014/main" id="{02374705-A507-4D51-90B9-1313A1807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820" y="-1"/>
            <a:ext cx="12482820" cy="70215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C87C84-6A64-47D7-9A7C-2DAAED24B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8590" y="3188881"/>
            <a:ext cx="9144000" cy="1015068"/>
          </a:xfrm>
        </p:spPr>
        <p:txBody>
          <a:bodyPr>
            <a:noAutofit/>
          </a:bodyPr>
          <a:lstStyle/>
          <a:p>
            <a:r>
              <a:rPr lang="de-DE" sz="7200" dirty="0">
                <a:solidFill>
                  <a:schemeClr val="bg1"/>
                </a:solidFill>
                <a:latin typeface="Trebuchet MS" panose="020B0603020202020204" pitchFamily="34" charset="0"/>
              </a:rPr>
              <a:t>National Stakeholders‘ Engagement</a:t>
            </a:r>
            <a:endParaRPr lang="en-US" sz="7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89F760-D088-4FC5-B7C8-2AB0DA033348}"/>
              </a:ext>
            </a:extLst>
          </p:cNvPr>
          <p:cNvSpPr/>
          <p:nvPr/>
        </p:nvSpPr>
        <p:spPr>
          <a:xfrm>
            <a:off x="10467975" y="0"/>
            <a:ext cx="1724025" cy="1724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68BEC73-50AF-4C79-BCBA-12A7C707A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144" y="-1"/>
            <a:ext cx="1786856" cy="178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95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grass, water, road&#10;&#10;Description automatically generated">
            <a:extLst>
              <a:ext uri="{FF2B5EF4-FFF2-40B4-BE49-F238E27FC236}">
                <a16:creationId xmlns:a16="http://schemas.microsoft.com/office/drawing/2014/main" id="{02374705-A507-4D51-90B9-1313A1807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820" y="-1"/>
            <a:ext cx="12482820" cy="70215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C87C84-6A64-47D7-9A7C-2DAAED24B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572" y="0"/>
            <a:ext cx="9144000" cy="1015068"/>
          </a:xfrm>
        </p:spPr>
        <p:txBody>
          <a:bodyPr>
            <a:normAutofit fontScale="90000"/>
          </a:bodyPr>
          <a:lstStyle/>
          <a:p>
            <a:r>
              <a:rPr lang="de-DE" sz="7200" dirty="0">
                <a:solidFill>
                  <a:schemeClr val="bg1"/>
                </a:solidFill>
                <a:latin typeface="Trebuchet MS" panose="020B0603020202020204" pitchFamily="34" charset="0"/>
              </a:rPr>
              <a:t>THE NETHERLANDS</a:t>
            </a: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06731F-0DDF-4BCB-9738-0CDB04F52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503" y="1724025"/>
            <a:ext cx="11922033" cy="4241345"/>
          </a:xfrm>
        </p:spPr>
        <p:txBody>
          <a:bodyPr>
            <a:noAutofit/>
          </a:bodyPr>
          <a:lstStyle/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National Smart Mobility policy plan aiming scale up mobility digitalization</a:t>
            </a:r>
          </a:p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National framework for LEZ (“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Milieuzones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”) and “Zero Emission Zones” (urban logistics)</a:t>
            </a:r>
          </a:p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UVAR digitalization related national programs: “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Digitaliseren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logistiek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” and “Regional Data Teams”</a:t>
            </a:r>
          </a:p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000" b="0" i="0" dirty="0">
              <a:solidFill>
                <a:schemeClr val="bg1"/>
              </a:solidFill>
              <a:effectLst/>
              <a:latin typeface="Trebuchet MS" panose="020B0603020202020204" pitchFamily="34" charset="0"/>
            </a:endParaRPr>
          </a:p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4 cities with LEZ (and LTZ or PED) and 13 cities LEZ heavy duty vehicles</a:t>
            </a:r>
          </a:p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4 cities with Limited Traffic Zones (and or PED)</a:t>
            </a:r>
          </a:p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Parking regulations ~125 cities</a:t>
            </a:r>
          </a:p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National Access Point (NDW and RDW) operational and DATEX II compliant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89F760-D088-4FC5-B7C8-2AB0DA033348}"/>
              </a:ext>
            </a:extLst>
          </p:cNvPr>
          <p:cNvSpPr/>
          <p:nvPr/>
        </p:nvSpPr>
        <p:spPr>
          <a:xfrm>
            <a:off x="10467975" y="0"/>
            <a:ext cx="1724025" cy="1724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68BEC73-50AF-4C79-BCBA-12A7C707A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144" y="-1"/>
            <a:ext cx="1786856" cy="178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6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grass, water, road&#10;&#10;Description automatically generated">
            <a:extLst>
              <a:ext uri="{FF2B5EF4-FFF2-40B4-BE49-F238E27FC236}">
                <a16:creationId xmlns:a16="http://schemas.microsoft.com/office/drawing/2014/main" id="{02374705-A507-4D51-90B9-1313A1807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820" y="-1"/>
            <a:ext cx="12482820" cy="70215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C87C84-6A64-47D7-9A7C-2DAAED24B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572" y="0"/>
            <a:ext cx="9144000" cy="1015068"/>
          </a:xfrm>
        </p:spPr>
        <p:txBody>
          <a:bodyPr>
            <a:normAutofit fontScale="90000"/>
          </a:bodyPr>
          <a:lstStyle/>
          <a:p>
            <a:r>
              <a:rPr lang="de-DE" sz="7200" dirty="0">
                <a:solidFill>
                  <a:schemeClr val="bg1"/>
                </a:solidFill>
                <a:latin typeface="Trebuchet MS" panose="020B0603020202020204" pitchFamily="34" charset="0"/>
              </a:rPr>
              <a:t>THE NETHERLANDS</a:t>
            </a: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06731F-0DDF-4BCB-9738-0CDB04F52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94" y="2473233"/>
            <a:ext cx="11918700" cy="3187367"/>
          </a:xfrm>
        </p:spPr>
        <p:txBody>
          <a:bodyPr>
            <a:noAutofit/>
          </a:bodyPr>
          <a:lstStyle/>
          <a:p>
            <a:pPr marL="51435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Provide UVAR DATEX II model to UVAR Digitalization Service provider and NAP	&gt; Q3 -2021</a:t>
            </a:r>
          </a:p>
          <a:p>
            <a:pPr marL="51435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Coordinate with NAP the options for availability of UVAR info in 2022		&gt; Q3 – 2021</a:t>
            </a:r>
          </a:p>
          <a:p>
            <a:pPr marL="51435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Provide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UVARbox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tool to “Digitalization programs” and “Regional Data Teams” 	&gt; Q2-2022</a:t>
            </a:r>
          </a:p>
          <a:p>
            <a:pPr marL="51435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Provide Online training and support to cities for use at medium long term 		&gt; Q2-2022</a:t>
            </a:r>
          </a:p>
          <a:p>
            <a:pPr marL="51435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Collaborate with national stakeholders on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UVARdata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updates &amp; quality control	&gt; Q2 - 2022</a:t>
            </a:r>
            <a:endParaRPr lang="en-US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89F760-D088-4FC5-B7C8-2AB0DA033348}"/>
              </a:ext>
            </a:extLst>
          </p:cNvPr>
          <p:cNvSpPr/>
          <p:nvPr/>
        </p:nvSpPr>
        <p:spPr>
          <a:xfrm>
            <a:off x="10467975" y="0"/>
            <a:ext cx="1724025" cy="1724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68BEC73-50AF-4C79-BCBA-12A7C707A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144" y="-1"/>
            <a:ext cx="1786856" cy="178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61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13E412C15C7D4B92D2E1A128886BA9" ma:contentTypeVersion="13" ma:contentTypeDescription="Create a new document." ma:contentTypeScope="" ma:versionID="a84cf92051aae079e00ffcfa5d8ad194">
  <xsd:schema xmlns:xsd="http://www.w3.org/2001/XMLSchema" xmlns:xs="http://www.w3.org/2001/XMLSchema" xmlns:p="http://schemas.microsoft.com/office/2006/metadata/properties" xmlns:ns2="eec0b43e-ae77-450c-b88d-1c7256beeaa6" xmlns:ns3="be4ec37d-e72f-4067-a013-f16c87c7dbd8" targetNamespace="http://schemas.microsoft.com/office/2006/metadata/properties" ma:root="true" ma:fieldsID="b18574362d2de3bc374379d578c2c312" ns2:_="" ns3:_="">
    <xsd:import namespace="eec0b43e-ae77-450c-b88d-1c7256beeaa6"/>
    <xsd:import namespace="be4ec37d-e72f-4067-a013-f16c87c7dbd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c0b43e-ae77-450c-b88d-1c7256beeaa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ec37d-e72f-4067-a013-f16c87c7db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0D99EE-4253-4A48-AB90-8BB24BC782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c0b43e-ae77-450c-b88d-1c7256beeaa6"/>
    <ds:schemaRef ds:uri="be4ec37d-e72f-4067-a013-f16c87c7db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D9CED9-1FA2-4122-8B8D-694BF081F2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23C83E-20BD-49EB-92A6-A6631E12A0D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380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Trebuchet MS</vt:lpstr>
      <vt:lpstr>Wingdings</vt:lpstr>
      <vt:lpstr>Office Theme</vt:lpstr>
      <vt:lpstr>National Stakeholders‘ Engagement</vt:lpstr>
      <vt:lpstr>BELGIUM</vt:lpstr>
      <vt:lpstr>BELGIUM</vt:lpstr>
      <vt:lpstr>BELGIUM</vt:lpstr>
      <vt:lpstr>National Stakeholders‘ Engagement</vt:lpstr>
      <vt:lpstr>THE NETHERLANDS</vt:lpstr>
      <vt:lpstr>THE NETHERLANDS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Niklas Schmalholz</dc:creator>
  <cp:lastModifiedBy>Nuno Rodrigues</cp:lastModifiedBy>
  <cp:revision>4</cp:revision>
  <dcterms:created xsi:type="dcterms:W3CDTF">2020-11-19T15:21:27Z</dcterms:created>
  <dcterms:modified xsi:type="dcterms:W3CDTF">2021-09-20T13:16:51Z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0x010100E913E412C15C7D4B92D2E1A128886BA9</vt:lpwstr>
  </property>
</Properties>
</file>